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4"/>
  </p:notesMasterIdLst>
  <p:sldIdLst>
    <p:sldId id="256" r:id="rId2"/>
    <p:sldId id="282" r:id="rId3"/>
    <p:sldId id="283" r:id="rId4"/>
    <p:sldId id="288" r:id="rId5"/>
    <p:sldId id="284" r:id="rId6"/>
    <p:sldId id="285" r:id="rId7"/>
    <p:sldId id="286" r:id="rId8"/>
    <p:sldId id="287" r:id="rId9"/>
    <p:sldId id="289" r:id="rId10"/>
    <p:sldId id="290" r:id="rId11"/>
    <p:sldId id="294" r:id="rId12"/>
    <p:sldId id="295" r:id="rId13"/>
    <p:sldId id="291" r:id="rId14"/>
    <p:sldId id="292" r:id="rId15"/>
    <p:sldId id="298" r:id="rId16"/>
    <p:sldId id="300" r:id="rId17"/>
    <p:sldId id="301" r:id="rId18"/>
    <p:sldId id="297" r:id="rId19"/>
    <p:sldId id="296" r:id="rId20"/>
    <p:sldId id="299" r:id="rId21"/>
    <p:sldId id="302" r:id="rId22"/>
    <p:sldId id="26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59" autoAdjust="0"/>
    <p:restoredTop sz="81795" autoAdjust="0"/>
  </p:normalViewPr>
  <p:slideViewPr>
    <p:cSldViewPr snapToGrid="0">
      <p:cViewPr varScale="1">
        <p:scale>
          <a:sx n="57" d="100"/>
          <a:sy n="57" d="100"/>
        </p:scale>
        <p:origin x="9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0CF7A0-6A98-4115-96B5-09B3C25C407F}" type="doc">
      <dgm:prSet loTypeId="urn:microsoft.com/office/officeart/2005/8/layout/list1" loCatId="list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vi-VN"/>
        </a:p>
      </dgm:t>
    </dgm:pt>
    <dgm:pt modelId="{E1360F5D-45D8-4904-9D9F-795C43F81D99}">
      <dgm:prSet phldrT="[Text]"/>
      <dgm:spPr/>
      <dgm:t>
        <a:bodyPr/>
        <a:lstStyle/>
        <a:p>
          <a:r>
            <a:rPr lang="en-US" smtClean="0"/>
            <a:t>1. Sự khác nhau giữa những cặp tiền?</a:t>
          </a:r>
          <a:endParaRPr lang="vi-VN"/>
        </a:p>
      </dgm:t>
    </dgm:pt>
    <dgm:pt modelId="{91395BFE-0665-4F29-8282-99839CB291A6}" type="parTrans" cxnId="{5F7325D6-E20D-4C8B-9B14-82590204A4D8}">
      <dgm:prSet/>
      <dgm:spPr/>
      <dgm:t>
        <a:bodyPr/>
        <a:lstStyle/>
        <a:p>
          <a:endParaRPr lang="vi-VN"/>
        </a:p>
      </dgm:t>
    </dgm:pt>
    <dgm:pt modelId="{0047FA62-ABE3-44A3-A94C-FC5E6F431CA1}" type="sibTrans" cxnId="{5F7325D6-E20D-4C8B-9B14-82590204A4D8}">
      <dgm:prSet/>
      <dgm:spPr/>
      <dgm:t>
        <a:bodyPr/>
        <a:lstStyle/>
        <a:p>
          <a:endParaRPr lang="vi-VN"/>
        </a:p>
      </dgm:t>
    </dgm:pt>
    <dgm:pt modelId="{EE233329-C1B2-4067-B5D6-9C3049E2CAD6}">
      <dgm:prSet phldrT="[Text]"/>
      <dgm:spPr/>
      <dgm:t>
        <a:bodyPr/>
        <a:lstStyle/>
        <a:p>
          <a:r>
            <a:rPr lang="en-US" smtClean="0"/>
            <a:t>4. Pip, Point là gì?</a:t>
          </a:r>
          <a:endParaRPr lang="vi-VN"/>
        </a:p>
      </dgm:t>
    </dgm:pt>
    <dgm:pt modelId="{7425C82B-3911-4761-AD88-8AD27F74CB14}" type="parTrans" cxnId="{7985EF45-E9EA-45BE-A8D1-E5FCA608320F}">
      <dgm:prSet/>
      <dgm:spPr/>
      <dgm:t>
        <a:bodyPr/>
        <a:lstStyle/>
        <a:p>
          <a:endParaRPr lang="vi-VN"/>
        </a:p>
      </dgm:t>
    </dgm:pt>
    <dgm:pt modelId="{14474872-5F74-41EA-AC21-32740600F320}" type="sibTrans" cxnId="{7985EF45-E9EA-45BE-A8D1-E5FCA608320F}">
      <dgm:prSet/>
      <dgm:spPr/>
      <dgm:t>
        <a:bodyPr/>
        <a:lstStyle/>
        <a:p>
          <a:endParaRPr lang="vi-VN"/>
        </a:p>
      </dgm:t>
    </dgm:pt>
    <dgm:pt modelId="{011B63CE-90D4-44E7-AE25-1D7018343855}">
      <dgm:prSet phldrT="[Text]"/>
      <dgm:spPr/>
      <dgm:t>
        <a:bodyPr/>
        <a:lstStyle/>
        <a:p>
          <a:r>
            <a:rPr lang="en-US" smtClean="0"/>
            <a:t>5. </a:t>
          </a:r>
          <a:r>
            <a:rPr lang="en-US" smtClean="0"/>
            <a:t> Đòn bẩy (Leverage) là gì và cách </a:t>
          </a:r>
          <a:r>
            <a:rPr lang="en-US" smtClean="0"/>
            <a:t>dùng đòn bẩy hiệu quả? </a:t>
          </a:r>
          <a:endParaRPr lang="vi-VN"/>
        </a:p>
      </dgm:t>
    </dgm:pt>
    <dgm:pt modelId="{C80EE1A2-FBEE-423F-8150-F68564E83566}" type="parTrans" cxnId="{005FFCF8-C545-48AD-87F6-BF51749990ED}">
      <dgm:prSet/>
      <dgm:spPr/>
      <dgm:t>
        <a:bodyPr/>
        <a:lstStyle/>
        <a:p>
          <a:endParaRPr lang="vi-VN"/>
        </a:p>
      </dgm:t>
    </dgm:pt>
    <dgm:pt modelId="{AEAC4D58-5A5E-40E2-95FD-18C1406EDBCD}" type="sibTrans" cxnId="{005FFCF8-C545-48AD-87F6-BF51749990ED}">
      <dgm:prSet/>
      <dgm:spPr/>
      <dgm:t>
        <a:bodyPr/>
        <a:lstStyle/>
        <a:p>
          <a:endParaRPr lang="vi-VN"/>
        </a:p>
      </dgm:t>
    </dgm:pt>
    <dgm:pt modelId="{1A712AF7-A02B-4365-AF53-A05038F17D65}">
      <dgm:prSet phldrT="[Text]"/>
      <dgm:spPr/>
      <dgm:t>
        <a:bodyPr/>
        <a:lstStyle/>
        <a:p>
          <a:r>
            <a:rPr lang="en-US" smtClean="0"/>
            <a:t>3. Lot là gì? (Lô, Volume, Size là gì?)</a:t>
          </a:r>
          <a:endParaRPr lang="vi-VN"/>
        </a:p>
      </dgm:t>
    </dgm:pt>
    <dgm:pt modelId="{928B0896-148E-49CD-AB9E-892A579099D7}" type="parTrans" cxnId="{FA5F0374-A9B6-4BCB-A1B3-8C97AD9180B7}">
      <dgm:prSet/>
      <dgm:spPr/>
      <dgm:t>
        <a:bodyPr/>
        <a:lstStyle/>
        <a:p>
          <a:endParaRPr lang="vi-VN"/>
        </a:p>
      </dgm:t>
    </dgm:pt>
    <dgm:pt modelId="{53313A0B-A75F-4E39-86A7-4790AB80EA50}" type="sibTrans" cxnId="{FA5F0374-A9B6-4BCB-A1B3-8C97AD9180B7}">
      <dgm:prSet/>
      <dgm:spPr/>
      <dgm:t>
        <a:bodyPr/>
        <a:lstStyle/>
        <a:p>
          <a:endParaRPr lang="vi-VN"/>
        </a:p>
      </dgm:t>
    </dgm:pt>
    <dgm:pt modelId="{B55A0A94-C6B1-4507-A759-55B9A5F8345A}">
      <dgm:prSet phldrT="[Text]"/>
      <dgm:spPr/>
      <dgm:t>
        <a:bodyPr/>
        <a:lstStyle/>
        <a:p>
          <a:r>
            <a:rPr lang="en-US" smtClean="0"/>
            <a:t>2. Bid, Ask, Spread là gì?</a:t>
          </a:r>
          <a:endParaRPr lang="vi-VN"/>
        </a:p>
      </dgm:t>
    </dgm:pt>
    <dgm:pt modelId="{98DE09E9-43D4-4787-9FA3-19BC216CD1EB}" type="parTrans" cxnId="{0ED8680F-2B74-4F4E-AF2C-E6417DF4ADAF}">
      <dgm:prSet/>
      <dgm:spPr/>
      <dgm:t>
        <a:bodyPr/>
        <a:lstStyle/>
        <a:p>
          <a:endParaRPr lang="vi-VN"/>
        </a:p>
      </dgm:t>
    </dgm:pt>
    <dgm:pt modelId="{2CC94C12-67EB-4DFE-97AA-8A5157B8DCF2}" type="sibTrans" cxnId="{0ED8680F-2B74-4F4E-AF2C-E6417DF4ADAF}">
      <dgm:prSet/>
      <dgm:spPr/>
      <dgm:t>
        <a:bodyPr/>
        <a:lstStyle/>
        <a:p>
          <a:endParaRPr lang="vi-VN"/>
        </a:p>
      </dgm:t>
    </dgm:pt>
    <dgm:pt modelId="{6F8E4E9C-247E-44A2-8C40-AC1CC12EA2F7}" type="pres">
      <dgm:prSet presAssocID="{CB0CF7A0-6A98-4115-96B5-09B3C25C407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vi-VN"/>
        </a:p>
      </dgm:t>
    </dgm:pt>
    <dgm:pt modelId="{ABBE1A06-F6A0-4194-98ED-C326D8143960}" type="pres">
      <dgm:prSet presAssocID="{E1360F5D-45D8-4904-9D9F-795C43F81D99}" presName="parentLin" presStyleCnt="0"/>
      <dgm:spPr/>
    </dgm:pt>
    <dgm:pt modelId="{6AEAE1E2-384C-4D60-91B8-DFAB1A368245}" type="pres">
      <dgm:prSet presAssocID="{E1360F5D-45D8-4904-9D9F-795C43F81D99}" presName="parentLeftMargin" presStyleLbl="node1" presStyleIdx="0" presStyleCnt="5"/>
      <dgm:spPr/>
      <dgm:t>
        <a:bodyPr/>
        <a:lstStyle/>
        <a:p>
          <a:endParaRPr lang="vi-VN"/>
        </a:p>
      </dgm:t>
    </dgm:pt>
    <dgm:pt modelId="{CB6608A3-02BF-4D2C-82A6-19F9FE14BB65}" type="pres">
      <dgm:prSet presAssocID="{E1360F5D-45D8-4904-9D9F-795C43F81D99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03066B8B-7840-4F15-B336-87BE05F6CF70}" type="pres">
      <dgm:prSet presAssocID="{E1360F5D-45D8-4904-9D9F-795C43F81D99}" presName="negativeSpace" presStyleCnt="0"/>
      <dgm:spPr/>
    </dgm:pt>
    <dgm:pt modelId="{D26CE17F-F1E3-4945-BEFC-39157DD35EAF}" type="pres">
      <dgm:prSet presAssocID="{E1360F5D-45D8-4904-9D9F-795C43F81D99}" presName="childText" presStyleLbl="conFgAcc1" presStyleIdx="0" presStyleCnt="5">
        <dgm:presLayoutVars>
          <dgm:bulletEnabled val="1"/>
        </dgm:presLayoutVars>
      </dgm:prSet>
      <dgm:spPr/>
    </dgm:pt>
    <dgm:pt modelId="{20A4D95D-3310-41F0-92B3-A85851F7B904}" type="pres">
      <dgm:prSet presAssocID="{0047FA62-ABE3-44A3-A94C-FC5E6F431CA1}" presName="spaceBetweenRectangles" presStyleCnt="0"/>
      <dgm:spPr/>
    </dgm:pt>
    <dgm:pt modelId="{364BF3D1-80F8-4E04-9E1E-FEFE08242706}" type="pres">
      <dgm:prSet presAssocID="{B55A0A94-C6B1-4507-A759-55B9A5F8345A}" presName="parentLin" presStyleCnt="0"/>
      <dgm:spPr/>
    </dgm:pt>
    <dgm:pt modelId="{DA4B6C2D-D051-4787-9401-2AC94BCB8FE0}" type="pres">
      <dgm:prSet presAssocID="{B55A0A94-C6B1-4507-A759-55B9A5F8345A}" presName="parentLeftMargin" presStyleLbl="node1" presStyleIdx="0" presStyleCnt="5"/>
      <dgm:spPr/>
      <dgm:t>
        <a:bodyPr/>
        <a:lstStyle/>
        <a:p>
          <a:endParaRPr lang="vi-VN"/>
        </a:p>
      </dgm:t>
    </dgm:pt>
    <dgm:pt modelId="{8BCCA0AF-0430-44D1-A93C-A4EA6B326D5E}" type="pres">
      <dgm:prSet presAssocID="{B55A0A94-C6B1-4507-A759-55B9A5F8345A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B9605188-FF60-4E96-AB1A-A912253154DD}" type="pres">
      <dgm:prSet presAssocID="{B55A0A94-C6B1-4507-A759-55B9A5F8345A}" presName="negativeSpace" presStyleCnt="0"/>
      <dgm:spPr/>
    </dgm:pt>
    <dgm:pt modelId="{B5E629AA-FF8D-4BA5-9DD9-B60ABAFA7CA2}" type="pres">
      <dgm:prSet presAssocID="{B55A0A94-C6B1-4507-A759-55B9A5F8345A}" presName="childText" presStyleLbl="conFgAcc1" presStyleIdx="1" presStyleCnt="5">
        <dgm:presLayoutVars>
          <dgm:bulletEnabled val="1"/>
        </dgm:presLayoutVars>
      </dgm:prSet>
      <dgm:spPr/>
    </dgm:pt>
    <dgm:pt modelId="{899A2ED6-2C0B-4107-AC0C-BF1ED69B7566}" type="pres">
      <dgm:prSet presAssocID="{2CC94C12-67EB-4DFE-97AA-8A5157B8DCF2}" presName="spaceBetweenRectangles" presStyleCnt="0"/>
      <dgm:spPr/>
    </dgm:pt>
    <dgm:pt modelId="{52778C76-E08C-4005-B386-BB47CC764A7C}" type="pres">
      <dgm:prSet presAssocID="{1A712AF7-A02B-4365-AF53-A05038F17D65}" presName="parentLin" presStyleCnt="0"/>
      <dgm:spPr/>
    </dgm:pt>
    <dgm:pt modelId="{64622DBC-C531-43A1-A783-6C70F930F56B}" type="pres">
      <dgm:prSet presAssocID="{1A712AF7-A02B-4365-AF53-A05038F17D65}" presName="parentLeftMargin" presStyleLbl="node1" presStyleIdx="1" presStyleCnt="5"/>
      <dgm:spPr/>
      <dgm:t>
        <a:bodyPr/>
        <a:lstStyle/>
        <a:p>
          <a:endParaRPr lang="vi-VN"/>
        </a:p>
      </dgm:t>
    </dgm:pt>
    <dgm:pt modelId="{EC9DCCB0-3319-478B-ACB7-ECC6FE07F28A}" type="pres">
      <dgm:prSet presAssocID="{1A712AF7-A02B-4365-AF53-A05038F17D65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48112913-64EC-4100-BB4D-54EFF6B4B289}" type="pres">
      <dgm:prSet presAssocID="{1A712AF7-A02B-4365-AF53-A05038F17D65}" presName="negativeSpace" presStyleCnt="0"/>
      <dgm:spPr/>
    </dgm:pt>
    <dgm:pt modelId="{3002FA85-CAB4-4472-B23A-BB1D185AB381}" type="pres">
      <dgm:prSet presAssocID="{1A712AF7-A02B-4365-AF53-A05038F17D65}" presName="childText" presStyleLbl="conFgAcc1" presStyleIdx="2" presStyleCnt="5">
        <dgm:presLayoutVars>
          <dgm:bulletEnabled val="1"/>
        </dgm:presLayoutVars>
      </dgm:prSet>
      <dgm:spPr/>
    </dgm:pt>
    <dgm:pt modelId="{E778C44B-E30F-4CDA-B923-4BD91C3388C3}" type="pres">
      <dgm:prSet presAssocID="{53313A0B-A75F-4E39-86A7-4790AB80EA50}" presName="spaceBetweenRectangles" presStyleCnt="0"/>
      <dgm:spPr/>
    </dgm:pt>
    <dgm:pt modelId="{9E32E93C-26D5-45CD-8E2A-977E2BA74D12}" type="pres">
      <dgm:prSet presAssocID="{EE233329-C1B2-4067-B5D6-9C3049E2CAD6}" presName="parentLin" presStyleCnt="0"/>
      <dgm:spPr/>
    </dgm:pt>
    <dgm:pt modelId="{884D482F-13E1-47B2-B618-1F7C6E327E3C}" type="pres">
      <dgm:prSet presAssocID="{EE233329-C1B2-4067-B5D6-9C3049E2CAD6}" presName="parentLeftMargin" presStyleLbl="node1" presStyleIdx="2" presStyleCnt="5"/>
      <dgm:spPr/>
      <dgm:t>
        <a:bodyPr/>
        <a:lstStyle/>
        <a:p>
          <a:endParaRPr lang="vi-VN"/>
        </a:p>
      </dgm:t>
    </dgm:pt>
    <dgm:pt modelId="{32E57970-142F-462C-A81F-41FFD2E5B311}" type="pres">
      <dgm:prSet presAssocID="{EE233329-C1B2-4067-B5D6-9C3049E2CAD6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E509AED3-491C-463C-9222-FC5AC7A6B628}" type="pres">
      <dgm:prSet presAssocID="{EE233329-C1B2-4067-B5D6-9C3049E2CAD6}" presName="negativeSpace" presStyleCnt="0"/>
      <dgm:spPr/>
    </dgm:pt>
    <dgm:pt modelId="{D7379392-55AF-4220-887C-6231929DE49A}" type="pres">
      <dgm:prSet presAssocID="{EE233329-C1B2-4067-B5D6-9C3049E2CAD6}" presName="childText" presStyleLbl="conFgAcc1" presStyleIdx="3" presStyleCnt="5">
        <dgm:presLayoutVars>
          <dgm:bulletEnabled val="1"/>
        </dgm:presLayoutVars>
      </dgm:prSet>
      <dgm:spPr/>
    </dgm:pt>
    <dgm:pt modelId="{A421C528-B5C4-474A-B7E5-6671E1ED5FAC}" type="pres">
      <dgm:prSet presAssocID="{14474872-5F74-41EA-AC21-32740600F320}" presName="spaceBetweenRectangles" presStyleCnt="0"/>
      <dgm:spPr/>
    </dgm:pt>
    <dgm:pt modelId="{B0E78397-920E-42AE-A2AA-5D597E51EA63}" type="pres">
      <dgm:prSet presAssocID="{011B63CE-90D4-44E7-AE25-1D7018343855}" presName="parentLin" presStyleCnt="0"/>
      <dgm:spPr/>
    </dgm:pt>
    <dgm:pt modelId="{C536237E-17F4-44CC-9705-059EC9B6F690}" type="pres">
      <dgm:prSet presAssocID="{011B63CE-90D4-44E7-AE25-1D7018343855}" presName="parentLeftMargin" presStyleLbl="node1" presStyleIdx="3" presStyleCnt="5"/>
      <dgm:spPr/>
      <dgm:t>
        <a:bodyPr/>
        <a:lstStyle/>
        <a:p>
          <a:endParaRPr lang="vi-VN"/>
        </a:p>
      </dgm:t>
    </dgm:pt>
    <dgm:pt modelId="{1E33538D-4B6F-47F1-BEEE-6B3016F93797}" type="pres">
      <dgm:prSet presAssocID="{011B63CE-90D4-44E7-AE25-1D7018343855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38976EB6-DC4D-4565-8375-B952A038B93C}" type="pres">
      <dgm:prSet presAssocID="{011B63CE-90D4-44E7-AE25-1D7018343855}" presName="negativeSpace" presStyleCnt="0"/>
      <dgm:spPr/>
    </dgm:pt>
    <dgm:pt modelId="{E758249F-AD6D-4E70-B741-881B27ECC45A}" type="pres">
      <dgm:prSet presAssocID="{011B63CE-90D4-44E7-AE25-1D7018343855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0E4EDDF4-56C7-4918-98C5-7B3900549838}" type="presOf" srcId="{B55A0A94-C6B1-4507-A759-55B9A5F8345A}" destId="{DA4B6C2D-D051-4787-9401-2AC94BCB8FE0}" srcOrd="0" destOrd="0" presId="urn:microsoft.com/office/officeart/2005/8/layout/list1"/>
    <dgm:cxn modelId="{005FFCF8-C545-48AD-87F6-BF51749990ED}" srcId="{CB0CF7A0-6A98-4115-96B5-09B3C25C407F}" destId="{011B63CE-90D4-44E7-AE25-1D7018343855}" srcOrd="4" destOrd="0" parTransId="{C80EE1A2-FBEE-423F-8150-F68564E83566}" sibTransId="{AEAC4D58-5A5E-40E2-95FD-18C1406EDBCD}"/>
    <dgm:cxn modelId="{73565A4C-9271-434D-9CF0-3960415A4C87}" type="presOf" srcId="{011B63CE-90D4-44E7-AE25-1D7018343855}" destId="{C536237E-17F4-44CC-9705-059EC9B6F690}" srcOrd="0" destOrd="0" presId="urn:microsoft.com/office/officeart/2005/8/layout/list1"/>
    <dgm:cxn modelId="{7985EF45-E9EA-45BE-A8D1-E5FCA608320F}" srcId="{CB0CF7A0-6A98-4115-96B5-09B3C25C407F}" destId="{EE233329-C1B2-4067-B5D6-9C3049E2CAD6}" srcOrd="3" destOrd="0" parTransId="{7425C82B-3911-4761-AD88-8AD27F74CB14}" sibTransId="{14474872-5F74-41EA-AC21-32740600F320}"/>
    <dgm:cxn modelId="{27E362AA-3758-4DF5-BE0D-C7FF05D5D512}" type="presOf" srcId="{011B63CE-90D4-44E7-AE25-1D7018343855}" destId="{1E33538D-4B6F-47F1-BEEE-6B3016F93797}" srcOrd="1" destOrd="0" presId="urn:microsoft.com/office/officeart/2005/8/layout/list1"/>
    <dgm:cxn modelId="{2F46CD7E-7A9E-4D3E-9193-E3D3389877D6}" type="presOf" srcId="{EE233329-C1B2-4067-B5D6-9C3049E2CAD6}" destId="{32E57970-142F-462C-A81F-41FFD2E5B311}" srcOrd="1" destOrd="0" presId="urn:microsoft.com/office/officeart/2005/8/layout/list1"/>
    <dgm:cxn modelId="{BA990FC7-4D1E-450B-8D6F-A64E7CE0A15F}" type="presOf" srcId="{E1360F5D-45D8-4904-9D9F-795C43F81D99}" destId="{6AEAE1E2-384C-4D60-91B8-DFAB1A368245}" srcOrd="0" destOrd="0" presId="urn:microsoft.com/office/officeart/2005/8/layout/list1"/>
    <dgm:cxn modelId="{58708D1A-7530-44EA-B3F2-464F6AFD6A30}" type="presOf" srcId="{B55A0A94-C6B1-4507-A759-55B9A5F8345A}" destId="{8BCCA0AF-0430-44D1-A93C-A4EA6B326D5E}" srcOrd="1" destOrd="0" presId="urn:microsoft.com/office/officeart/2005/8/layout/list1"/>
    <dgm:cxn modelId="{B5BEC981-FADD-4401-B410-03489CD9E3D1}" type="presOf" srcId="{EE233329-C1B2-4067-B5D6-9C3049E2CAD6}" destId="{884D482F-13E1-47B2-B618-1F7C6E327E3C}" srcOrd="0" destOrd="0" presId="urn:microsoft.com/office/officeart/2005/8/layout/list1"/>
    <dgm:cxn modelId="{376645B5-D1C7-468B-B166-C663D3BE6CB0}" type="presOf" srcId="{1A712AF7-A02B-4365-AF53-A05038F17D65}" destId="{EC9DCCB0-3319-478B-ACB7-ECC6FE07F28A}" srcOrd="1" destOrd="0" presId="urn:microsoft.com/office/officeart/2005/8/layout/list1"/>
    <dgm:cxn modelId="{D9D9F03C-B5E2-4278-A8B1-11FA851785CD}" type="presOf" srcId="{1A712AF7-A02B-4365-AF53-A05038F17D65}" destId="{64622DBC-C531-43A1-A783-6C70F930F56B}" srcOrd="0" destOrd="0" presId="urn:microsoft.com/office/officeart/2005/8/layout/list1"/>
    <dgm:cxn modelId="{FA5F0374-A9B6-4BCB-A1B3-8C97AD9180B7}" srcId="{CB0CF7A0-6A98-4115-96B5-09B3C25C407F}" destId="{1A712AF7-A02B-4365-AF53-A05038F17D65}" srcOrd="2" destOrd="0" parTransId="{928B0896-148E-49CD-AB9E-892A579099D7}" sibTransId="{53313A0B-A75F-4E39-86A7-4790AB80EA50}"/>
    <dgm:cxn modelId="{0ED8680F-2B74-4F4E-AF2C-E6417DF4ADAF}" srcId="{CB0CF7A0-6A98-4115-96B5-09B3C25C407F}" destId="{B55A0A94-C6B1-4507-A759-55B9A5F8345A}" srcOrd="1" destOrd="0" parTransId="{98DE09E9-43D4-4787-9FA3-19BC216CD1EB}" sibTransId="{2CC94C12-67EB-4DFE-97AA-8A5157B8DCF2}"/>
    <dgm:cxn modelId="{5F7325D6-E20D-4C8B-9B14-82590204A4D8}" srcId="{CB0CF7A0-6A98-4115-96B5-09B3C25C407F}" destId="{E1360F5D-45D8-4904-9D9F-795C43F81D99}" srcOrd="0" destOrd="0" parTransId="{91395BFE-0665-4F29-8282-99839CB291A6}" sibTransId="{0047FA62-ABE3-44A3-A94C-FC5E6F431CA1}"/>
    <dgm:cxn modelId="{BB05754D-497B-40B1-8A5A-77938B2B6205}" type="presOf" srcId="{CB0CF7A0-6A98-4115-96B5-09B3C25C407F}" destId="{6F8E4E9C-247E-44A2-8C40-AC1CC12EA2F7}" srcOrd="0" destOrd="0" presId="urn:microsoft.com/office/officeart/2005/8/layout/list1"/>
    <dgm:cxn modelId="{339B1971-0E1F-44AF-A105-8CF2EB5346D9}" type="presOf" srcId="{E1360F5D-45D8-4904-9D9F-795C43F81D99}" destId="{CB6608A3-02BF-4D2C-82A6-19F9FE14BB65}" srcOrd="1" destOrd="0" presId="urn:microsoft.com/office/officeart/2005/8/layout/list1"/>
    <dgm:cxn modelId="{A811FA8A-1097-4169-8D23-A35E9952AAB3}" type="presParOf" srcId="{6F8E4E9C-247E-44A2-8C40-AC1CC12EA2F7}" destId="{ABBE1A06-F6A0-4194-98ED-C326D8143960}" srcOrd="0" destOrd="0" presId="urn:microsoft.com/office/officeart/2005/8/layout/list1"/>
    <dgm:cxn modelId="{E18716CF-48A7-4B72-8A5E-CEBC1CBFC61E}" type="presParOf" srcId="{ABBE1A06-F6A0-4194-98ED-C326D8143960}" destId="{6AEAE1E2-384C-4D60-91B8-DFAB1A368245}" srcOrd="0" destOrd="0" presId="urn:microsoft.com/office/officeart/2005/8/layout/list1"/>
    <dgm:cxn modelId="{5E9E61FE-38F7-4FB1-9B38-0F7A68F13487}" type="presParOf" srcId="{ABBE1A06-F6A0-4194-98ED-C326D8143960}" destId="{CB6608A3-02BF-4D2C-82A6-19F9FE14BB65}" srcOrd="1" destOrd="0" presId="urn:microsoft.com/office/officeart/2005/8/layout/list1"/>
    <dgm:cxn modelId="{48818397-45A7-4FB0-B638-94684316FB5B}" type="presParOf" srcId="{6F8E4E9C-247E-44A2-8C40-AC1CC12EA2F7}" destId="{03066B8B-7840-4F15-B336-87BE05F6CF70}" srcOrd="1" destOrd="0" presId="urn:microsoft.com/office/officeart/2005/8/layout/list1"/>
    <dgm:cxn modelId="{BA4AD94E-3A5F-49C7-B7C3-BB4A5F7B16B3}" type="presParOf" srcId="{6F8E4E9C-247E-44A2-8C40-AC1CC12EA2F7}" destId="{D26CE17F-F1E3-4945-BEFC-39157DD35EAF}" srcOrd="2" destOrd="0" presId="urn:microsoft.com/office/officeart/2005/8/layout/list1"/>
    <dgm:cxn modelId="{C9247A2A-CC97-4DE8-88E4-B09C78AE0D79}" type="presParOf" srcId="{6F8E4E9C-247E-44A2-8C40-AC1CC12EA2F7}" destId="{20A4D95D-3310-41F0-92B3-A85851F7B904}" srcOrd="3" destOrd="0" presId="urn:microsoft.com/office/officeart/2005/8/layout/list1"/>
    <dgm:cxn modelId="{704373FA-D32B-442B-BD75-BBF33B7078F6}" type="presParOf" srcId="{6F8E4E9C-247E-44A2-8C40-AC1CC12EA2F7}" destId="{364BF3D1-80F8-4E04-9E1E-FEFE08242706}" srcOrd="4" destOrd="0" presId="urn:microsoft.com/office/officeart/2005/8/layout/list1"/>
    <dgm:cxn modelId="{47FA028B-1225-4C95-A03B-C2C02E977395}" type="presParOf" srcId="{364BF3D1-80F8-4E04-9E1E-FEFE08242706}" destId="{DA4B6C2D-D051-4787-9401-2AC94BCB8FE0}" srcOrd="0" destOrd="0" presId="urn:microsoft.com/office/officeart/2005/8/layout/list1"/>
    <dgm:cxn modelId="{2ADE13E4-8E82-4B97-95FF-93941C1C46B7}" type="presParOf" srcId="{364BF3D1-80F8-4E04-9E1E-FEFE08242706}" destId="{8BCCA0AF-0430-44D1-A93C-A4EA6B326D5E}" srcOrd="1" destOrd="0" presId="urn:microsoft.com/office/officeart/2005/8/layout/list1"/>
    <dgm:cxn modelId="{C601770C-00D6-4A28-AFA4-94EF462A5CFD}" type="presParOf" srcId="{6F8E4E9C-247E-44A2-8C40-AC1CC12EA2F7}" destId="{B9605188-FF60-4E96-AB1A-A912253154DD}" srcOrd="5" destOrd="0" presId="urn:microsoft.com/office/officeart/2005/8/layout/list1"/>
    <dgm:cxn modelId="{A3A8DF04-E241-45B3-81DE-39E26EE078C4}" type="presParOf" srcId="{6F8E4E9C-247E-44A2-8C40-AC1CC12EA2F7}" destId="{B5E629AA-FF8D-4BA5-9DD9-B60ABAFA7CA2}" srcOrd="6" destOrd="0" presId="urn:microsoft.com/office/officeart/2005/8/layout/list1"/>
    <dgm:cxn modelId="{D756DFBB-B7CA-4B1C-A5CB-06585AC48E3A}" type="presParOf" srcId="{6F8E4E9C-247E-44A2-8C40-AC1CC12EA2F7}" destId="{899A2ED6-2C0B-4107-AC0C-BF1ED69B7566}" srcOrd="7" destOrd="0" presId="urn:microsoft.com/office/officeart/2005/8/layout/list1"/>
    <dgm:cxn modelId="{7C2EE487-312C-47C2-8B00-4BB3B73C47B0}" type="presParOf" srcId="{6F8E4E9C-247E-44A2-8C40-AC1CC12EA2F7}" destId="{52778C76-E08C-4005-B386-BB47CC764A7C}" srcOrd="8" destOrd="0" presId="urn:microsoft.com/office/officeart/2005/8/layout/list1"/>
    <dgm:cxn modelId="{DD216715-DCF1-4E6C-87BA-CFBC0D13F172}" type="presParOf" srcId="{52778C76-E08C-4005-B386-BB47CC764A7C}" destId="{64622DBC-C531-43A1-A783-6C70F930F56B}" srcOrd="0" destOrd="0" presId="urn:microsoft.com/office/officeart/2005/8/layout/list1"/>
    <dgm:cxn modelId="{2951A51D-4CDC-437A-B22D-519A394B59BD}" type="presParOf" srcId="{52778C76-E08C-4005-B386-BB47CC764A7C}" destId="{EC9DCCB0-3319-478B-ACB7-ECC6FE07F28A}" srcOrd="1" destOrd="0" presId="urn:microsoft.com/office/officeart/2005/8/layout/list1"/>
    <dgm:cxn modelId="{7BF01272-49DA-44AC-ABF7-D39B6A7DCE9E}" type="presParOf" srcId="{6F8E4E9C-247E-44A2-8C40-AC1CC12EA2F7}" destId="{48112913-64EC-4100-BB4D-54EFF6B4B289}" srcOrd="9" destOrd="0" presId="urn:microsoft.com/office/officeart/2005/8/layout/list1"/>
    <dgm:cxn modelId="{4D3FB82C-D6F7-427A-8BFA-571C5FDE2A52}" type="presParOf" srcId="{6F8E4E9C-247E-44A2-8C40-AC1CC12EA2F7}" destId="{3002FA85-CAB4-4472-B23A-BB1D185AB381}" srcOrd="10" destOrd="0" presId="urn:microsoft.com/office/officeart/2005/8/layout/list1"/>
    <dgm:cxn modelId="{2AE1A2A6-9B12-42AE-A59F-5BDDF41EDA9E}" type="presParOf" srcId="{6F8E4E9C-247E-44A2-8C40-AC1CC12EA2F7}" destId="{E778C44B-E30F-4CDA-B923-4BD91C3388C3}" srcOrd="11" destOrd="0" presId="urn:microsoft.com/office/officeart/2005/8/layout/list1"/>
    <dgm:cxn modelId="{AFED52A0-25BF-4438-B882-E8EF9CD2F81D}" type="presParOf" srcId="{6F8E4E9C-247E-44A2-8C40-AC1CC12EA2F7}" destId="{9E32E93C-26D5-45CD-8E2A-977E2BA74D12}" srcOrd="12" destOrd="0" presId="urn:microsoft.com/office/officeart/2005/8/layout/list1"/>
    <dgm:cxn modelId="{9965348F-E149-489D-8A1D-35DA8DFEF06B}" type="presParOf" srcId="{9E32E93C-26D5-45CD-8E2A-977E2BA74D12}" destId="{884D482F-13E1-47B2-B618-1F7C6E327E3C}" srcOrd="0" destOrd="0" presId="urn:microsoft.com/office/officeart/2005/8/layout/list1"/>
    <dgm:cxn modelId="{37CFF278-DBA0-402D-B856-3A652BEA47E7}" type="presParOf" srcId="{9E32E93C-26D5-45CD-8E2A-977E2BA74D12}" destId="{32E57970-142F-462C-A81F-41FFD2E5B311}" srcOrd="1" destOrd="0" presId="urn:microsoft.com/office/officeart/2005/8/layout/list1"/>
    <dgm:cxn modelId="{2A1DE56C-A820-4BF4-8124-61C21B596781}" type="presParOf" srcId="{6F8E4E9C-247E-44A2-8C40-AC1CC12EA2F7}" destId="{E509AED3-491C-463C-9222-FC5AC7A6B628}" srcOrd="13" destOrd="0" presId="urn:microsoft.com/office/officeart/2005/8/layout/list1"/>
    <dgm:cxn modelId="{E126E1FC-2F64-4C5C-BBEC-2468CE9AEDA3}" type="presParOf" srcId="{6F8E4E9C-247E-44A2-8C40-AC1CC12EA2F7}" destId="{D7379392-55AF-4220-887C-6231929DE49A}" srcOrd="14" destOrd="0" presId="urn:microsoft.com/office/officeart/2005/8/layout/list1"/>
    <dgm:cxn modelId="{2AA9B119-7768-42C4-B318-4407A21454BC}" type="presParOf" srcId="{6F8E4E9C-247E-44A2-8C40-AC1CC12EA2F7}" destId="{A421C528-B5C4-474A-B7E5-6671E1ED5FAC}" srcOrd="15" destOrd="0" presId="urn:microsoft.com/office/officeart/2005/8/layout/list1"/>
    <dgm:cxn modelId="{D8C453D9-EAD4-44DD-8AAB-67EEEF237409}" type="presParOf" srcId="{6F8E4E9C-247E-44A2-8C40-AC1CC12EA2F7}" destId="{B0E78397-920E-42AE-A2AA-5D597E51EA63}" srcOrd="16" destOrd="0" presId="urn:microsoft.com/office/officeart/2005/8/layout/list1"/>
    <dgm:cxn modelId="{A9B94ECE-BB74-4615-9447-D9343D6FB596}" type="presParOf" srcId="{B0E78397-920E-42AE-A2AA-5D597E51EA63}" destId="{C536237E-17F4-44CC-9705-059EC9B6F690}" srcOrd="0" destOrd="0" presId="urn:microsoft.com/office/officeart/2005/8/layout/list1"/>
    <dgm:cxn modelId="{675E13CE-5D13-411A-B985-C69C14757286}" type="presParOf" srcId="{B0E78397-920E-42AE-A2AA-5D597E51EA63}" destId="{1E33538D-4B6F-47F1-BEEE-6B3016F93797}" srcOrd="1" destOrd="0" presId="urn:microsoft.com/office/officeart/2005/8/layout/list1"/>
    <dgm:cxn modelId="{FBB031C5-E8E4-4B68-B547-9003D7F73D29}" type="presParOf" srcId="{6F8E4E9C-247E-44A2-8C40-AC1CC12EA2F7}" destId="{38976EB6-DC4D-4565-8375-B952A038B93C}" srcOrd="17" destOrd="0" presId="urn:microsoft.com/office/officeart/2005/8/layout/list1"/>
    <dgm:cxn modelId="{D84D7707-5805-4E84-A15F-64998C6CBF77}" type="presParOf" srcId="{6F8E4E9C-247E-44A2-8C40-AC1CC12EA2F7}" destId="{E758249F-AD6D-4E70-B741-881B27ECC45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6CE17F-F1E3-4945-BEFC-39157DD35EAF}">
      <dsp:nvSpPr>
        <dsp:cNvPr id="0" name=""/>
        <dsp:cNvSpPr/>
      </dsp:nvSpPr>
      <dsp:spPr>
        <a:xfrm>
          <a:off x="0" y="352809"/>
          <a:ext cx="105156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6608A3-02BF-4D2C-82A6-19F9FE14BB65}">
      <dsp:nvSpPr>
        <dsp:cNvPr id="0" name=""/>
        <dsp:cNvSpPr/>
      </dsp:nvSpPr>
      <dsp:spPr>
        <a:xfrm>
          <a:off x="525780" y="72369"/>
          <a:ext cx="7360920" cy="5608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1. Sự khác nhau giữa những cặp tiền?</a:t>
          </a:r>
          <a:endParaRPr lang="vi-VN" sz="1900" kern="1200"/>
        </a:p>
      </dsp:txBody>
      <dsp:txXfrm>
        <a:off x="553160" y="99749"/>
        <a:ext cx="7306160" cy="506120"/>
      </dsp:txXfrm>
    </dsp:sp>
    <dsp:sp modelId="{B5E629AA-FF8D-4BA5-9DD9-B60ABAFA7CA2}">
      <dsp:nvSpPr>
        <dsp:cNvPr id="0" name=""/>
        <dsp:cNvSpPr/>
      </dsp:nvSpPr>
      <dsp:spPr>
        <a:xfrm>
          <a:off x="0" y="1214649"/>
          <a:ext cx="105156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CCA0AF-0430-44D1-A93C-A4EA6B326D5E}">
      <dsp:nvSpPr>
        <dsp:cNvPr id="0" name=""/>
        <dsp:cNvSpPr/>
      </dsp:nvSpPr>
      <dsp:spPr>
        <a:xfrm>
          <a:off x="525780" y="934209"/>
          <a:ext cx="7360920" cy="560880"/>
        </a:xfrm>
        <a:prstGeom prst="roundRect">
          <a:avLst/>
        </a:prstGeom>
        <a:solidFill>
          <a:schemeClr val="accent5">
            <a:hueOff val="-1838336"/>
            <a:satOff val="-2557"/>
            <a:lumOff val="-98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2. Bid, Ask, Spread là gì?</a:t>
          </a:r>
          <a:endParaRPr lang="vi-VN" sz="1900" kern="1200"/>
        </a:p>
      </dsp:txBody>
      <dsp:txXfrm>
        <a:off x="553160" y="961589"/>
        <a:ext cx="7306160" cy="506120"/>
      </dsp:txXfrm>
    </dsp:sp>
    <dsp:sp modelId="{3002FA85-CAB4-4472-B23A-BB1D185AB381}">
      <dsp:nvSpPr>
        <dsp:cNvPr id="0" name=""/>
        <dsp:cNvSpPr/>
      </dsp:nvSpPr>
      <dsp:spPr>
        <a:xfrm>
          <a:off x="0" y="2076489"/>
          <a:ext cx="105156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9DCCB0-3319-478B-ACB7-ECC6FE07F28A}">
      <dsp:nvSpPr>
        <dsp:cNvPr id="0" name=""/>
        <dsp:cNvSpPr/>
      </dsp:nvSpPr>
      <dsp:spPr>
        <a:xfrm>
          <a:off x="525780" y="1796049"/>
          <a:ext cx="7360920" cy="560880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3. Lot là gì? (Lô, Volume, Size là gì?)</a:t>
          </a:r>
          <a:endParaRPr lang="vi-VN" sz="1900" kern="1200"/>
        </a:p>
      </dsp:txBody>
      <dsp:txXfrm>
        <a:off x="553160" y="1823429"/>
        <a:ext cx="7306160" cy="506120"/>
      </dsp:txXfrm>
    </dsp:sp>
    <dsp:sp modelId="{D7379392-55AF-4220-887C-6231929DE49A}">
      <dsp:nvSpPr>
        <dsp:cNvPr id="0" name=""/>
        <dsp:cNvSpPr/>
      </dsp:nvSpPr>
      <dsp:spPr>
        <a:xfrm>
          <a:off x="0" y="2938329"/>
          <a:ext cx="105156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E57970-142F-462C-A81F-41FFD2E5B311}">
      <dsp:nvSpPr>
        <dsp:cNvPr id="0" name=""/>
        <dsp:cNvSpPr/>
      </dsp:nvSpPr>
      <dsp:spPr>
        <a:xfrm>
          <a:off x="525780" y="2657889"/>
          <a:ext cx="7360920" cy="560880"/>
        </a:xfrm>
        <a:prstGeom prst="roundRect">
          <a:avLst/>
        </a:prstGeom>
        <a:solidFill>
          <a:schemeClr val="accent5">
            <a:hueOff val="-5515009"/>
            <a:satOff val="-7671"/>
            <a:lumOff val="-294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4. Pip, Point là gì?</a:t>
          </a:r>
          <a:endParaRPr lang="vi-VN" sz="1900" kern="1200"/>
        </a:p>
      </dsp:txBody>
      <dsp:txXfrm>
        <a:off x="553160" y="2685269"/>
        <a:ext cx="7306160" cy="506120"/>
      </dsp:txXfrm>
    </dsp:sp>
    <dsp:sp modelId="{E758249F-AD6D-4E70-B741-881B27ECC45A}">
      <dsp:nvSpPr>
        <dsp:cNvPr id="0" name=""/>
        <dsp:cNvSpPr/>
      </dsp:nvSpPr>
      <dsp:spPr>
        <a:xfrm>
          <a:off x="0" y="3800169"/>
          <a:ext cx="105156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33538D-4B6F-47F1-BEEE-6B3016F93797}">
      <dsp:nvSpPr>
        <dsp:cNvPr id="0" name=""/>
        <dsp:cNvSpPr/>
      </dsp:nvSpPr>
      <dsp:spPr>
        <a:xfrm>
          <a:off x="525780" y="3519729"/>
          <a:ext cx="7360920" cy="560880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5. </a:t>
          </a:r>
          <a:r>
            <a:rPr lang="en-US" sz="1900" kern="1200" smtClean="0"/>
            <a:t> Đòn bẩy (Leverage) là gì và cách </a:t>
          </a:r>
          <a:r>
            <a:rPr lang="en-US" sz="1900" kern="1200" smtClean="0"/>
            <a:t>dùng đòn bẩy hiệu quả? </a:t>
          </a:r>
          <a:endParaRPr lang="vi-VN" sz="1900" kern="1200"/>
        </a:p>
      </dsp:txBody>
      <dsp:txXfrm>
        <a:off x="553160" y="3547109"/>
        <a:ext cx="7306160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AEAEAE-315B-4AED-9385-00E420306AC6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31C69-77AA-4C06-B07A-332508945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89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CC2A-0E53-4AB8-8D4E-7CA57C53B591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FAF72-49FC-401F-AD12-905722396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11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CC2A-0E53-4AB8-8D4E-7CA57C53B591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FAF72-49FC-401F-AD12-905722396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27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CC2A-0E53-4AB8-8D4E-7CA57C53B591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FAF72-49FC-401F-AD12-905722396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22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CC2A-0E53-4AB8-8D4E-7CA57C53B591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FAF72-49FC-401F-AD12-905722396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899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CC2A-0E53-4AB8-8D4E-7CA57C53B591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FAF72-49FC-401F-AD12-905722396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362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CC2A-0E53-4AB8-8D4E-7CA57C53B591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FAF72-49FC-401F-AD12-905722396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171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CC2A-0E53-4AB8-8D4E-7CA57C53B591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FAF72-49FC-401F-AD12-905722396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4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CC2A-0E53-4AB8-8D4E-7CA57C53B591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FAF72-49FC-401F-AD12-905722396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19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CC2A-0E53-4AB8-8D4E-7CA57C53B591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FAF72-49FC-401F-AD12-905722396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19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CC2A-0E53-4AB8-8D4E-7CA57C53B591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FAF72-49FC-401F-AD12-905722396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83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CC2A-0E53-4AB8-8D4E-7CA57C53B591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FAF72-49FC-401F-AD12-905722396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82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4CC2A-0E53-4AB8-8D4E-7CA57C53B591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FAF72-49FC-401F-AD12-905722396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29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9209" y="137160"/>
            <a:ext cx="9939688" cy="1505873"/>
          </a:xfrm>
        </p:spPr>
        <p:txBody>
          <a:bodyPr>
            <a:noAutofit/>
          </a:bodyPr>
          <a:lstStyle/>
          <a:p>
            <a:r>
              <a:rPr lang="en-US" sz="4800" b="1"/>
              <a:t>Bài </a:t>
            </a:r>
            <a:r>
              <a:rPr lang="en-US" sz="4800" b="1" smtClean="0"/>
              <a:t>3: </a:t>
            </a:r>
            <a:r>
              <a:rPr lang="en-US" sz="4800" b="1"/>
              <a:t>Luật Chơi Cần Nắm Vững </a:t>
            </a:r>
            <a:r>
              <a:rPr lang="en-US" sz="4800" b="1" smtClean="0"/>
              <a:t>(1)</a:t>
            </a:r>
            <a:endParaRPr lang="en-US" sz="4800" b="1"/>
          </a:p>
        </p:txBody>
      </p:sp>
      <p:pic>
        <p:nvPicPr>
          <p:cNvPr id="1028" name="Picture 4" descr="Image result for forex concep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09" y="1734060"/>
            <a:ext cx="9939688" cy="484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09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Đặc điểm của cặp tỷ </a:t>
            </a:r>
            <a:r>
              <a:rPr lang="en-US"/>
              <a:t>giá </a:t>
            </a:r>
            <a:r>
              <a:rPr lang="en-US" smtClean="0"/>
              <a:t>yếu</a:t>
            </a:r>
            <a:endParaRPr lang="vi-VN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838201" y="1825625"/>
            <a:ext cx="475971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Khối lượng giao dịch thấp.</a:t>
            </a:r>
          </a:p>
          <a:p>
            <a:r>
              <a:rPr lang="en-US" smtClean="0"/>
              <a:t>Độ thanh khoản kém.</a:t>
            </a:r>
          </a:p>
          <a:p>
            <a:r>
              <a:rPr lang="en-US" smtClean="0"/>
              <a:t>Độ chênh lệnh cao .</a:t>
            </a:r>
          </a:p>
          <a:p>
            <a:r>
              <a:rPr lang="en-US" smtClean="0"/>
              <a:t>Độ rủi ro cao.</a:t>
            </a:r>
            <a:endParaRPr lang="vi-VN"/>
          </a:p>
        </p:txBody>
      </p:sp>
      <p:pic>
        <p:nvPicPr>
          <p:cNvPr id="2050" name="Picture 2" descr="Image result for ris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346" y="1825625"/>
            <a:ext cx="5979453" cy="39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09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Quy định tên gọi trong 1 cặp tiền.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4837771" cy="4351338"/>
          </a:xfrm>
        </p:spPr>
        <p:txBody>
          <a:bodyPr/>
          <a:lstStyle/>
          <a:p>
            <a:r>
              <a:rPr lang="en-US" smtClean="0"/>
              <a:t>Đồng tiền Yết giá.</a:t>
            </a:r>
          </a:p>
          <a:p>
            <a:r>
              <a:rPr lang="en-US" smtClean="0"/>
              <a:t>Đồng tiền Định giá.</a:t>
            </a:r>
          </a:p>
          <a:p>
            <a:pPr marL="0" indent="0">
              <a:buNone/>
            </a:pPr>
            <a:r>
              <a:rPr lang="en-US" smtClean="0"/>
              <a:t>(Đồng tiền đối ứng - Counter Currency)</a:t>
            </a:r>
          </a:p>
          <a:p>
            <a:r>
              <a:rPr lang="en-US" smtClean="0"/>
              <a:t>Base/Quote là tỷ giá hối đoái.</a:t>
            </a:r>
            <a:endParaRPr lang="vi-V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723" y="1546302"/>
            <a:ext cx="6143244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2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Quy </a:t>
            </a:r>
            <a:r>
              <a:rPr lang="en-US" smtClean="0"/>
              <a:t>định tên gọi </a:t>
            </a:r>
            <a:r>
              <a:rPr lang="en-US"/>
              <a:t>trong 1 cặp tiền.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2818084"/>
            <a:ext cx="3954870" cy="14305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smtClean="0"/>
              <a:t>USD/JPY=110.791</a:t>
            </a:r>
            <a:endParaRPr lang="vi-VN" sz="4000" b="1"/>
          </a:p>
        </p:txBody>
      </p:sp>
      <p:pic>
        <p:nvPicPr>
          <p:cNvPr id="6" name="Picture 2" descr="Image result for usd j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070" y="1825625"/>
            <a:ext cx="6469663" cy="431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30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Bid - Ask = Spread</a:t>
            </a:r>
            <a:endParaRPr lang="vi-VN"/>
          </a:p>
        </p:txBody>
      </p:sp>
      <p:pic>
        <p:nvPicPr>
          <p:cNvPr id="3074" name="Picture 2" descr="Image result for bid ask spread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10515600" cy="485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24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Bid - Ask - Spread</a:t>
            </a:r>
            <a:endParaRPr lang="vi-VN"/>
          </a:p>
        </p:txBody>
      </p:sp>
      <p:pic>
        <p:nvPicPr>
          <p:cNvPr id="4098" name="Picture 2" descr="Image result for bid ask spread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066" y="1802200"/>
            <a:ext cx="10301868" cy="480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01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Pip và Points: 1Pip = 10Points </a:t>
            </a:r>
            <a:endParaRPr lang="vi-V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0483" y="1690688"/>
            <a:ext cx="10391033" cy="449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54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Pip và Points: 1Pip = 10Points </a:t>
            </a:r>
            <a:endParaRPr lang="vi-V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478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2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Pip và Points</a:t>
            </a:r>
            <a:endParaRPr lang="vi-VN"/>
          </a:p>
        </p:txBody>
      </p:sp>
      <p:pic>
        <p:nvPicPr>
          <p:cNvPr id="4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353" y="1859079"/>
            <a:ext cx="991529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1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Lot, Lô, Volume, Size của 1 giao dịch.</a:t>
            </a:r>
            <a:endParaRPr lang="vi-VN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6655420" cy="4351338"/>
          </a:xfrm>
        </p:spPr>
        <p:txBody>
          <a:bodyPr/>
          <a:lstStyle/>
          <a:p>
            <a:r>
              <a:rPr lang="en-US" smtClean="0"/>
              <a:t>1 Lot = 100,000 đơn vị đồng tiền yết giá</a:t>
            </a:r>
            <a:endParaRPr lang="vi-VN"/>
          </a:p>
        </p:txBody>
      </p:sp>
      <p:pic>
        <p:nvPicPr>
          <p:cNvPr id="8" name="Picture 2" descr="Image result for what is a lot in fore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38" y="2458103"/>
            <a:ext cx="10728392" cy="422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47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Lot, Lô, Volume, Size của 1 giao dịch.</a:t>
            </a:r>
            <a:endParaRPr lang="vi-VN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10515600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3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Cần nắm vững những nội dung sau:</a:t>
            </a:r>
            <a:endParaRPr lang="vi-VN" b="1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070291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500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Giá trị của Pip</a:t>
            </a:r>
            <a:endParaRPr lang="vi-VN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094678" y="4047893"/>
            <a:ext cx="9220665" cy="2520175"/>
          </a:xfrm>
        </p:spPr>
        <p:txBody>
          <a:bodyPr/>
          <a:lstStyle/>
          <a:p>
            <a:r>
              <a:rPr lang="en-US" b="1" smtClean="0"/>
              <a:t>Ví dụ 1: </a:t>
            </a:r>
            <a:r>
              <a:rPr lang="en-US" smtClean="0"/>
              <a:t>Mua </a:t>
            </a:r>
            <a:r>
              <a:rPr lang="en-US" b="1" smtClean="0">
                <a:solidFill>
                  <a:srgbClr val="00B050"/>
                </a:solidFill>
              </a:rPr>
              <a:t>0.1</a:t>
            </a:r>
            <a:r>
              <a:rPr lang="en-US" smtClean="0"/>
              <a:t> </a:t>
            </a:r>
            <a:r>
              <a:rPr lang="en-US" b="1" smtClean="0"/>
              <a:t>Lot</a:t>
            </a:r>
            <a:r>
              <a:rPr lang="en-US" smtClean="0"/>
              <a:t> cặp EUR/USD = 1.1356 </a:t>
            </a:r>
          </a:p>
          <a:p>
            <a:pPr marL="0" indent="0">
              <a:buNone/>
            </a:pPr>
            <a:r>
              <a:rPr lang="en-US" smtClean="0"/>
              <a:t>Mua: 1.13</a:t>
            </a:r>
            <a:r>
              <a:rPr lang="en-US" b="1" smtClean="0">
                <a:solidFill>
                  <a:srgbClr val="FF0000"/>
                </a:solidFill>
              </a:rPr>
              <a:t>5</a:t>
            </a:r>
            <a:r>
              <a:rPr lang="en-US" smtClean="0">
                <a:solidFill>
                  <a:srgbClr val="0070C0"/>
                </a:solidFill>
              </a:rPr>
              <a:t>6</a:t>
            </a:r>
            <a:r>
              <a:rPr lang="en-US" smtClean="0"/>
              <a:t> | Bán: 1.13</a:t>
            </a:r>
            <a:r>
              <a:rPr lang="en-US" b="1" smtClean="0">
                <a:solidFill>
                  <a:srgbClr val="FF0000"/>
                </a:solidFill>
              </a:rPr>
              <a:t>6</a:t>
            </a:r>
            <a:r>
              <a:rPr lang="en-US" smtClean="0">
                <a:solidFill>
                  <a:srgbClr val="0070C0"/>
                </a:solidFill>
              </a:rPr>
              <a:t>8</a:t>
            </a:r>
            <a:r>
              <a:rPr lang="en-US" smtClean="0"/>
              <a:t> =&gt; Pips = 0.00</a:t>
            </a:r>
            <a:r>
              <a:rPr lang="en-US" b="1" smtClean="0">
                <a:solidFill>
                  <a:srgbClr val="FF0000"/>
                </a:solidFill>
              </a:rPr>
              <a:t>1</a:t>
            </a:r>
            <a:r>
              <a:rPr lang="en-US" smtClean="0">
                <a:solidFill>
                  <a:srgbClr val="0070C0"/>
                </a:solidFill>
              </a:rPr>
              <a:t>2 </a:t>
            </a:r>
            <a:r>
              <a:rPr lang="en-US" smtClean="0"/>
              <a:t>| Gọi là 12 Pips</a:t>
            </a:r>
          </a:p>
          <a:p>
            <a:pPr marL="0" indent="0">
              <a:buNone/>
            </a:pPr>
            <a:r>
              <a:rPr lang="en-US" smtClean="0"/>
              <a:t>=&gt; Tiền lãi = 100,000 x</a:t>
            </a:r>
            <a:r>
              <a:rPr lang="en-US" b="1" smtClean="0">
                <a:solidFill>
                  <a:srgbClr val="00B050"/>
                </a:solidFill>
              </a:rPr>
              <a:t> 0.1</a:t>
            </a:r>
            <a:r>
              <a:rPr lang="en-US" smtClean="0"/>
              <a:t>  x 0.00</a:t>
            </a:r>
            <a:r>
              <a:rPr lang="en-US" b="1" smtClean="0">
                <a:solidFill>
                  <a:srgbClr val="FF0000"/>
                </a:solidFill>
              </a:rPr>
              <a:t>1</a:t>
            </a:r>
            <a:r>
              <a:rPr lang="en-US" smtClean="0">
                <a:solidFill>
                  <a:srgbClr val="0070C0"/>
                </a:solidFill>
              </a:rPr>
              <a:t>2 = </a:t>
            </a:r>
            <a:r>
              <a:rPr lang="en-US" b="1" smtClean="0">
                <a:solidFill>
                  <a:srgbClr val="00B050"/>
                </a:solidFill>
              </a:rPr>
              <a:t>12$</a:t>
            </a:r>
          </a:p>
          <a:p>
            <a:r>
              <a:rPr lang="en-US" b="1"/>
              <a:t>Ví </a:t>
            </a:r>
            <a:r>
              <a:rPr lang="en-US" b="1" smtClean="0"/>
              <a:t>dụ 2: </a:t>
            </a:r>
            <a:r>
              <a:rPr lang="en-US"/>
              <a:t>Mua </a:t>
            </a:r>
            <a:r>
              <a:rPr lang="en-US" b="1" smtClean="0">
                <a:solidFill>
                  <a:srgbClr val="00B050"/>
                </a:solidFill>
              </a:rPr>
              <a:t>0.15 </a:t>
            </a:r>
            <a:r>
              <a:rPr lang="en-US" b="1" smtClean="0"/>
              <a:t>Lot</a:t>
            </a:r>
          </a:p>
          <a:p>
            <a:pPr marL="0" indent="0">
              <a:buNone/>
            </a:pPr>
            <a:r>
              <a:rPr lang="en-US"/>
              <a:t>=&gt; Tiền lãi = 100,000 </a:t>
            </a:r>
            <a:r>
              <a:rPr lang="en-US"/>
              <a:t>x</a:t>
            </a:r>
            <a:r>
              <a:rPr lang="en-US" b="1">
                <a:solidFill>
                  <a:srgbClr val="00B050"/>
                </a:solidFill>
              </a:rPr>
              <a:t> </a:t>
            </a:r>
            <a:r>
              <a:rPr lang="en-US" b="1" smtClean="0">
                <a:solidFill>
                  <a:srgbClr val="00B050"/>
                </a:solidFill>
              </a:rPr>
              <a:t>0.15</a:t>
            </a:r>
            <a:r>
              <a:rPr lang="en-US" smtClean="0"/>
              <a:t>  </a:t>
            </a:r>
            <a:r>
              <a:rPr lang="en-US"/>
              <a:t>x 0.00</a:t>
            </a:r>
            <a:r>
              <a:rPr lang="en-US" b="1">
                <a:solidFill>
                  <a:srgbClr val="FF0000"/>
                </a:solidFill>
              </a:rPr>
              <a:t>1</a:t>
            </a:r>
            <a:r>
              <a:rPr lang="en-US">
                <a:solidFill>
                  <a:srgbClr val="0070C0"/>
                </a:solidFill>
              </a:rPr>
              <a:t>2 = </a:t>
            </a:r>
            <a:r>
              <a:rPr lang="en-US" b="1">
                <a:solidFill>
                  <a:srgbClr val="00B050"/>
                </a:solidFill>
              </a:rPr>
              <a:t>18$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vi-VN" b="1">
              <a:solidFill>
                <a:srgbClr val="00B05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135" y="1690688"/>
            <a:ext cx="7925730" cy="217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4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Đòn bẩy giao dịch (Leverage)</a:t>
            </a:r>
            <a:endParaRPr lang="vi-VN"/>
          </a:p>
        </p:txBody>
      </p:sp>
      <p:pic>
        <p:nvPicPr>
          <p:cNvPr id="10242" name="Picture 2" descr="Image result for lever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819" y="1690688"/>
            <a:ext cx="8820615" cy="473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01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99" y="225926"/>
            <a:ext cx="9933673" cy="3961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99" y="4186990"/>
            <a:ext cx="9933673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7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Cặp tỷ giá chính (Major)</a:t>
            </a:r>
            <a:endParaRPr lang="vi-V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694" y="1690688"/>
            <a:ext cx="9766612" cy="485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92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Nickname của những cặp tiền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76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2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Nickname của những cặp tiền</a:t>
            </a:r>
            <a:endParaRPr lang="vi-V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822" y="1825624"/>
            <a:ext cx="10190356" cy="476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15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Đặc điểm của cặp tỷ giá chính</a:t>
            </a:r>
            <a:endParaRPr lang="vi-VN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1" y="1825625"/>
            <a:ext cx="4759712" cy="4351338"/>
          </a:xfrm>
        </p:spPr>
        <p:txBody>
          <a:bodyPr/>
          <a:lstStyle/>
          <a:p>
            <a:r>
              <a:rPr lang="en-US" smtClean="0"/>
              <a:t>Chiếm 80% khối lượng giao dịch trên toàn thị trường.</a:t>
            </a:r>
          </a:p>
          <a:p>
            <a:r>
              <a:rPr lang="en-US" smtClean="0"/>
              <a:t>Thanh khoản cao.</a:t>
            </a:r>
          </a:p>
          <a:p>
            <a:r>
              <a:rPr lang="en-US" smtClean="0"/>
              <a:t>Độ chênh lệnh giá thấp.</a:t>
            </a:r>
          </a:p>
          <a:p>
            <a:r>
              <a:rPr lang="en-US" smtClean="0"/>
              <a:t>Ít rủi ro.</a:t>
            </a:r>
            <a:endParaRPr lang="vi-VN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913" y="1690688"/>
            <a:ext cx="58685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84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Cặp tỷ giá chéo (Cross)</a:t>
            </a:r>
            <a:endParaRPr lang="vi-V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5550" y="1690688"/>
            <a:ext cx="9980899" cy="463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93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Đặc điểm của cặp tỷ </a:t>
            </a:r>
            <a:r>
              <a:rPr lang="en-US"/>
              <a:t>giá </a:t>
            </a:r>
            <a:r>
              <a:rPr lang="en-US" smtClean="0"/>
              <a:t>chéo</a:t>
            </a:r>
            <a:endParaRPr lang="vi-V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7913" y="1690688"/>
            <a:ext cx="5923156" cy="4351338"/>
          </a:xfrm>
          <a:prstGeom prst="rect">
            <a:avLst/>
          </a:prstGeom>
        </p:spPr>
      </p:pic>
      <p:sp>
        <p:nvSpPr>
          <p:cNvPr id="5" name="Content Placeholder 4"/>
          <p:cNvSpPr txBox="1">
            <a:spLocks/>
          </p:cNvSpPr>
          <p:nvPr/>
        </p:nvSpPr>
        <p:spPr>
          <a:xfrm>
            <a:off x="838201" y="1825625"/>
            <a:ext cx="475971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Chiếm khoảng 15% khối lượng giao dịch trên toàn thị trường.</a:t>
            </a:r>
          </a:p>
          <a:p>
            <a:r>
              <a:rPr lang="en-US" smtClean="0"/>
              <a:t>Độ thanh khoản trung bình.</a:t>
            </a:r>
          </a:p>
          <a:p>
            <a:r>
              <a:rPr lang="en-US" smtClean="0"/>
              <a:t>Độ chênh lệnh giá trung bình.</a:t>
            </a:r>
          </a:p>
          <a:p>
            <a:r>
              <a:rPr lang="en-US" smtClean="0"/>
              <a:t>Độ rủi ro trung bình.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3647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Cặp tỷ giá yếu (Exotics)</a:t>
            </a:r>
            <a:endParaRPr lang="vi-V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9805" y="1825625"/>
            <a:ext cx="98723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8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8952</TotalTime>
  <Words>385</Words>
  <Application>Microsoft Office PowerPoint</Application>
  <PresentationFormat>Widescreen</PresentationFormat>
  <Paragraphs>49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Office Theme</vt:lpstr>
      <vt:lpstr>Bài 3: Luật Chơi Cần Nắm Vững (1)</vt:lpstr>
      <vt:lpstr>Cần nắm vững những nội dung sau:</vt:lpstr>
      <vt:lpstr>Cặp tỷ giá chính (Major)</vt:lpstr>
      <vt:lpstr>Nickname của những cặp tiền</vt:lpstr>
      <vt:lpstr>Nickname của những cặp tiền</vt:lpstr>
      <vt:lpstr>Đặc điểm của cặp tỷ giá chính</vt:lpstr>
      <vt:lpstr>Cặp tỷ giá chéo (Cross)</vt:lpstr>
      <vt:lpstr>Đặc điểm của cặp tỷ giá chéo</vt:lpstr>
      <vt:lpstr>Cặp tỷ giá yếu (Exotics)</vt:lpstr>
      <vt:lpstr>Đặc điểm của cặp tỷ giá yếu</vt:lpstr>
      <vt:lpstr>Quy định tên gọi trong 1 cặp tiền.</vt:lpstr>
      <vt:lpstr>Quy định tên gọi trong 1 cặp tiền.</vt:lpstr>
      <vt:lpstr>Bid - Ask = Spread</vt:lpstr>
      <vt:lpstr>Bid - Ask - Spread</vt:lpstr>
      <vt:lpstr>Pip và Points: 1Pip = 10Points </vt:lpstr>
      <vt:lpstr>Pip và Points: 1Pip = 10Points </vt:lpstr>
      <vt:lpstr>Pip và Points</vt:lpstr>
      <vt:lpstr>Lot, Lô, Volume, Size của 1 giao dịch.</vt:lpstr>
      <vt:lpstr>Lot, Lô, Volume, Size của 1 giao dịch.</vt:lpstr>
      <vt:lpstr>Giá trị của Pip</vt:lpstr>
      <vt:lpstr>Đòn bẩy giao dịch (Leverage)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1: Khái niệm, ý nghĩa phân tích kĩ thuật, đọc biểu đồ nến</dc:title>
  <dc:creator>Quy Vu</dc:creator>
  <cp:lastModifiedBy>Quy Vu</cp:lastModifiedBy>
  <cp:revision>923</cp:revision>
  <dcterms:created xsi:type="dcterms:W3CDTF">2018-07-19T05:59:50Z</dcterms:created>
  <dcterms:modified xsi:type="dcterms:W3CDTF">2019-02-20T12:33:06Z</dcterms:modified>
</cp:coreProperties>
</file>